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2" r:id="rId2"/>
  </p:sldMasterIdLst>
  <p:notesMasterIdLst>
    <p:notesMasterId r:id="rId14"/>
  </p:notesMasterIdLst>
  <p:sldIdLst>
    <p:sldId id="256" r:id="rId3"/>
    <p:sldId id="258" r:id="rId4"/>
    <p:sldId id="260" r:id="rId5"/>
    <p:sldId id="257" r:id="rId6"/>
    <p:sldId id="305" r:id="rId7"/>
    <p:sldId id="306" r:id="rId8"/>
    <p:sldId id="307" r:id="rId9"/>
    <p:sldId id="308" r:id="rId10"/>
    <p:sldId id="309" r:id="rId11"/>
    <p:sldId id="310" r:id="rId12"/>
    <p:sldId id="266" r:id="rId13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5"/>
      <p:bold r:id="rId16"/>
      <p:italic r:id="rId17"/>
      <p:boldItalic r:id="rId18"/>
    </p:embeddedFont>
    <p:embeddedFont>
      <p:font typeface="Barlow Semi Condensed Medium" panose="00000606000000000000" pitchFamily="2" charset="0"/>
      <p:regular r:id="rId19"/>
      <p:bold r:id="rId20"/>
      <p:italic r:id="rId21"/>
      <p:boldItalic r:id="rId22"/>
    </p:embeddedFont>
    <p:embeddedFont>
      <p:font typeface="Fjalla One" panose="02000506040000020004" pitchFamily="2" charset="0"/>
      <p:regular r:id="rId23"/>
    </p:embeddedFont>
    <p:embeddedFont>
      <p:font typeface="Inter" panose="020B0604020202020204" charset="0"/>
      <p:regular r:id="rId24"/>
    </p:embeddedFont>
    <p:embeddedFont>
      <p:font typeface="Noto Sans JP Black" panose="020B0200000000000000" pitchFamily="34" charset="-128"/>
      <p:bold r:id="rId25"/>
    </p:embeddedFont>
    <p:embeddedFont>
      <p:font typeface="Noto Serif JP" panose="02020200000000000000" pitchFamily="18" charset="-128"/>
      <p:regular r:id="rId26"/>
      <p:bold r:id="rId27"/>
    </p:embeddedFont>
    <p:embeddedFont>
      <p:font typeface="Noto Serif JP Black" panose="02020200000000000000" pitchFamily="18" charset="-128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78C7AE-C602-4558-886B-0DE73B15C0D8}">
  <a:tblStyle styleId="{8B78C7AE-C602-4558-886B-0DE73B15C0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>
          <a:extLst>
            <a:ext uri="{FF2B5EF4-FFF2-40B4-BE49-F238E27FC236}">
              <a16:creationId xmlns:a16="http://schemas.microsoft.com/office/drawing/2014/main" id="{096CCAC6-7C9D-7899-1D53-8AF2D71FF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>
            <a:extLst>
              <a:ext uri="{FF2B5EF4-FFF2-40B4-BE49-F238E27FC236}">
                <a16:creationId xmlns:a16="http://schemas.microsoft.com/office/drawing/2014/main" id="{26764DEA-50EA-5AC9-F448-F66A975750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>
            <a:extLst>
              <a:ext uri="{FF2B5EF4-FFF2-40B4-BE49-F238E27FC236}">
                <a16:creationId xmlns:a16="http://schemas.microsoft.com/office/drawing/2014/main" id="{9BD47D17-F7F8-FAE1-0E89-06B112A4F1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8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09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67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08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08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1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077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65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8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15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3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9" r:id="rId8"/>
    <p:sldLayoutId id="2147483673" r:id="rId9"/>
    <p:sldLayoutId id="2147483674" r:id="rId10"/>
    <p:sldLayoutId id="2147483675" r:id="rId11"/>
    <p:sldLayoutId id="2147483676" r:id="rId12"/>
    <p:sldLayoutId id="214748369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0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3850887" y="1063082"/>
            <a:ext cx="3940957" cy="1810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dirty="0">
                <a:solidFill>
                  <a:schemeClr val="dk2"/>
                </a:solidFill>
              </a:rPr>
              <a:t>HR Evaluation system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914119" y="3512455"/>
            <a:ext cx="3345217" cy="1022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 dirty="0"/>
              <a:t>BY-TEAM BAZINGA</a:t>
            </a:r>
            <a:br>
              <a:rPr lang="en-IN" sz="2300" dirty="0"/>
            </a:br>
            <a:r>
              <a:rPr lang="en-IN" sz="1600" dirty="0" err="1"/>
              <a:t>Lehan</a:t>
            </a:r>
            <a:r>
              <a:rPr lang="en-IN" sz="1600" dirty="0"/>
              <a:t> Vats RA2411003010991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 err="1"/>
              <a:t>Pranat</a:t>
            </a:r>
            <a:r>
              <a:rPr lang="en-IN" sz="1600" dirty="0"/>
              <a:t> </a:t>
            </a:r>
            <a:r>
              <a:rPr lang="en-IN" sz="1600" dirty="0" err="1"/>
              <a:t>Kheria</a:t>
            </a:r>
            <a:r>
              <a:rPr lang="en-IN" sz="1600" dirty="0"/>
              <a:t> RA2411003010988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 dirty="0">
                <a:solidFill>
                  <a:schemeClr val="accent1"/>
                </a:solidFill>
              </a:rPr>
              <a:t>Kaushik Narayan RA2411003011028</a:t>
            </a:r>
            <a:endParaRPr sz="16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466799"/>
            <a:ext cx="3724573" cy="372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6"/>
              </a:lnSpc>
            </a:pPr>
            <a:r>
              <a:rPr lang="en-US" sz="2344" b="1" dirty="0">
                <a:solidFill>
                  <a:srgbClr val="00B0F0"/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Future Roadmap &amp; Our Ask</a:t>
            </a:r>
            <a:endParaRPr lang="en-US" sz="2344" dirty="0">
              <a:solidFill>
                <a:srgbClr val="00B0F0"/>
              </a:solidFill>
              <a:latin typeface="Noto Serif JP Black" panose="02020200000000000000" pitchFamily="18" charset="-128"/>
              <a:ea typeface="Noto Serif JP Black" panose="02020200000000000000" pitchFamily="18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3925119" y="1051545"/>
            <a:ext cx="4722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continuously evolving to enhance the transparency and effectiveness of hiring.</a:t>
            </a:r>
            <a:endParaRPr lang="en-US" sz="109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119" y="1682353"/>
            <a:ext cx="141759" cy="141759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925119" y="1886546"/>
            <a:ext cx="2290465" cy="1905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7" name="Text 3"/>
          <p:cNvSpPr/>
          <p:nvPr/>
        </p:nvSpPr>
        <p:spPr>
          <a:xfrm>
            <a:off x="3925119" y="1995487"/>
            <a:ext cx="1860649" cy="23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13"/>
              </a:lnSpc>
            </a:pPr>
            <a:r>
              <a:rPr lang="en-US" sz="1438" b="1" dirty="0">
                <a:solidFill>
                  <a:srgbClr val="272525"/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Voice-AI Interview</a:t>
            </a:r>
            <a:endParaRPr lang="en-US" sz="1438" dirty="0">
              <a:latin typeface="Noto Serif JP Black" panose="02020200000000000000" pitchFamily="18" charset="-128"/>
              <a:ea typeface="Noto Serif JP Black" panose="02020200000000000000" pitchFamily="18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3925119" y="2313087"/>
            <a:ext cx="2290465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conversational voice bot (using Whisper Large-v3) for an advanced verbal assessment round.</a:t>
            </a:r>
            <a:endParaRPr lang="en-US" sz="109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7342" y="1682353"/>
            <a:ext cx="141759" cy="141759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6357343" y="1886546"/>
            <a:ext cx="2290539" cy="1905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11" name="Text 6"/>
          <p:cNvSpPr/>
          <p:nvPr/>
        </p:nvSpPr>
        <p:spPr>
          <a:xfrm>
            <a:off x="6357343" y="1995487"/>
            <a:ext cx="1860649" cy="23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13"/>
              </a:lnSpc>
            </a:pPr>
            <a:r>
              <a:rPr lang="en-US" sz="1438" b="1" dirty="0">
                <a:solidFill>
                  <a:srgbClr val="272525"/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Forensic Code Playback</a:t>
            </a:r>
            <a:endParaRPr lang="en-US" sz="1438" dirty="0">
              <a:latin typeface="Noto Serif JP Black" panose="02020200000000000000" pitchFamily="18" charset="-128"/>
              <a:ea typeface="Noto Serif JP Black" panose="02020200000000000000" pitchFamily="18" charset="-128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357343" y="2313087"/>
            <a:ext cx="2290539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system to </a:t>
            </a:r>
            <a:r>
              <a:rPr lang="en-US" sz="1100" dirty="0"/>
              <a:t>visualize the candidate's coding journey (keystroke-by-keystroke) to detect plagiarism patterns.</a:t>
            </a:r>
            <a:endParaRPr lang="en-US" sz="1094" dirty="0"/>
          </a:p>
        </p:txBody>
      </p:sp>
      <p:sp>
        <p:nvSpPr>
          <p:cNvPr id="14" name="Shape 9"/>
          <p:cNvSpPr/>
          <p:nvPr/>
        </p:nvSpPr>
        <p:spPr>
          <a:xfrm>
            <a:off x="3925119" y="3690268"/>
            <a:ext cx="4722763" cy="1905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15" name="Text 10"/>
          <p:cNvSpPr/>
          <p:nvPr/>
        </p:nvSpPr>
        <p:spPr>
          <a:xfrm>
            <a:off x="3925119" y="3799210"/>
            <a:ext cx="1860649" cy="23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13"/>
              </a:lnSpc>
            </a:pPr>
            <a:r>
              <a:rPr lang="en-US" sz="1438" b="1" dirty="0">
                <a:solidFill>
                  <a:srgbClr val="272525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Petrona Bold" pitchFamily="34" charset="-120"/>
              </a:rPr>
              <a:t>Our Ask</a:t>
            </a:r>
            <a:endParaRPr lang="en-US" sz="1438" dirty="0"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3925119" y="4116810"/>
            <a:ext cx="4722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built the MVP of the future of transparent hiring. We are ready to scale and revolutionize talent acquisition.</a:t>
            </a:r>
            <a:endParaRPr lang="en-US" sz="1094" dirty="0"/>
          </a:p>
        </p:txBody>
      </p:sp>
      <p:sp>
        <p:nvSpPr>
          <p:cNvPr id="17" name="Google Shape;13393;p75">
            <a:extLst>
              <a:ext uri="{FF2B5EF4-FFF2-40B4-BE49-F238E27FC236}">
                <a16:creationId xmlns:a16="http://schemas.microsoft.com/office/drawing/2014/main" id="{60FEA072-4C2F-10C5-5D63-E533F5947C89}"/>
              </a:ext>
            </a:extLst>
          </p:cNvPr>
          <p:cNvSpPr/>
          <p:nvPr/>
        </p:nvSpPr>
        <p:spPr>
          <a:xfrm>
            <a:off x="3948345" y="3526368"/>
            <a:ext cx="102955" cy="95612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5F7D95"/>
          </a:solidFill>
          <a:ln>
            <a:solidFill>
              <a:schemeClr val="tx2">
                <a:lumMod val="1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7F694D-3AA7-A62B-14A6-8C9A3C7A2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6333" y="4655494"/>
            <a:ext cx="1743318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279308" y="1735197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407316" y="161436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407316" y="943255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407316" y="1779580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420624" y="2599640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4508948" y="43444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271016" y="17173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The Problem &amp; Our Solution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271016" y="168252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Multi Modal Assessment Engine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271016" y="266519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Dual Track Assessment</a:t>
            </a: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271016" y="440282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Future Roadmap</a:t>
            </a: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502400" y="31694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486713" y="10751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486713" y="192651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" name="Google Shape;2130;p37">
            <a:extLst>
              <a:ext uri="{FF2B5EF4-FFF2-40B4-BE49-F238E27FC236}">
                <a16:creationId xmlns:a16="http://schemas.microsoft.com/office/drawing/2014/main" id="{67B4A250-D4CB-DA57-8446-07928647F955}"/>
              </a:ext>
            </a:extLst>
          </p:cNvPr>
          <p:cNvGrpSpPr/>
          <p:nvPr/>
        </p:nvGrpSpPr>
        <p:grpSpPr>
          <a:xfrm>
            <a:off x="420624" y="3398348"/>
            <a:ext cx="635100" cy="734704"/>
            <a:chOff x="731647" y="3806675"/>
            <a:chExt cx="635100" cy="734704"/>
          </a:xfrm>
        </p:grpSpPr>
        <p:grpSp>
          <p:nvGrpSpPr>
            <p:cNvPr id="3" name="Google Shape;2131;p37">
              <a:extLst>
                <a:ext uri="{FF2B5EF4-FFF2-40B4-BE49-F238E27FC236}">
                  <a16:creationId xmlns:a16="http://schemas.microsoft.com/office/drawing/2014/main" id="{995C7441-0427-0C44-5C7A-95FCD7CBE5A3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8" name="Google Shape;2132;p37">
                <a:extLst>
                  <a:ext uri="{FF2B5EF4-FFF2-40B4-BE49-F238E27FC236}">
                    <a16:creationId xmlns:a16="http://schemas.microsoft.com/office/drawing/2014/main" id="{4C3B8F8A-8658-A82F-1DD5-9B7B2355764D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133;p37">
                <a:extLst>
                  <a:ext uri="{FF2B5EF4-FFF2-40B4-BE49-F238E27FC236}">
                    <a16:creationId xmlns:a16="http://schemas.microsoft.com/office/drawing/2014/main" id="{A1ED0755-0CBA-614E-695D-4A8BC2F1D101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134;p37">
              <a:extLst>
                <a:ext uri="{FF2B5EF4-FFF2-40B4-BE49-F238E27FC236}">
                  <a16:creationId xmlns:a16="http://schemas.microsoft.com/office/drawing/2014/main" id="{791ADB4B-45FB-9D39-24F3-29E0D7119A27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5" name="Google Shape;2135;p37">
                <a:extLst>
                  <a:ext uri="{FF2B5EF4-FFF2-40B4-BE49-F238E27FC236}">
                    <a16:creationId xmlns:a16="http://schemas.microsoft.com/office/drawing/2014/main" id="{3D261A74-7CDA-A899-8D65-505A2529AA19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" name="Google Shape;2136;p37">
                <a:extLst>
                  <a:ext uri="{FF2B5EF4-FFF2-40B4-BE49-F238E27FC236}">
                    <a16:creationId xmlns:a16="http://schemas.microsoft.com/office/drawing/2014/main" id="{907730B6-7918-E73B-B748-F871905C4FED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7" name="Google Shape;2137;p37">
                <a:extLst>
                  <a:ext uri="{FF2B5EF4-FFF2-40B4-BE49-F238E27FC236}">
                    <a16:creationId xmlns:a16="http://schemas.microsoft.com/office/drawing/2014/main" id="{9F1305DF-84E0-4BE6-807D-B30A9559D11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0" name="Google Shape;2130;p37">
            <a:extLst>
              <a:ext uri="{FF2B5EF4-FFF2-40B4-BE49-F238E27FC236}">
                <a16:creationId xmlns:a16="http://schemas.microsoft.com/office/drawing/2014/main" id="{D7A1F5A5-D3CD-1299-507E-5824859E275D}"/>
              </a:ext>
            </a:extLst>
          </p:cNvPr>
          <p:cNvGrpSpPr/>
          <p:nvPr/>
        </p:nvGrpSpPr>
        <p:grpSpPr>
          <a:xfrm>
            <a:off x="407316" y="4306752"/>
            <a:ext cx="635100" cy="734704"/>
            <a:chOff x="731647" y="3806675"/>
            <a:chExt cx="635100" cy="734704"/>
          </a:xfrm>
        </p:grpSpPr>
        <p:grpSp>
          <p:nvGrpSpPr>
            <p:cNvPr id="11" name="Google Shape;2131;p37">
              <a:extLst>
                <a:ext uri="{FF2B5EF4-FFF2-40B4-BE49-F238E27FC236}">
                  <a16:creationId xmlns:a16="http://schemas.microsoft.com/office/drawing/2014/main" id="{33279E03-48FB-AEDD-C637-48AA080AB14A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16" name="Google Shape;2132;p37">
                <a:extLst>
                  <a:ext uri="{FF2B5EF4-FFF2-40B4-BE49-F238E27FC236}">
                    <a16:creationId xmlns:a16="http://schemas.microsoft.com/office/drawing/2014/main" id="{8206F057-E9AD-CB82-A5C0-8C910F67BF5E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2133;p37">
                <a:extLst>
                  <a:ext uri="{FF2B5EF4-FFF2-40B4-BE49-F238E27FC236}">
                    <a16:creationId xmlns:a16="http://schemas.microsoft.com/office/drawing/2014/main" id="{42F1F79B-6C52-3085-0314-32BA69B238A6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2134;p37">
              <a:extLst>
                <a:ext uri="{FF2B5EF4-FFF2-40B4-BE49-F238E27FC236}">
                  <a16:creationId xmlns:a16="http://schemas.microsoft.com/office/drawing/2014/main" id="{46287DE8-CA43-116A-5EAA-02EF048F4FEC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13" name="Google Shape;2135;p37">
                <a:extLst>
                  <a:ext uri="{FF2B5EF4-FFF2-40B4-BE49-F238E27FC236}">
                    <a16:creationId xmlns:a16="http://schemas.microsoft.com/office/drawing/2014/main" id="{BA1D2DF5-4DA0-CB4C-324A-B21EF6B0AAD3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4" name="Google Shape;2136;p37">
                <a:extLst>
                  <a:ext uri="{FF2B5EF4-FFF2-40B4-BE49-F238E27FC236}">
                    <a16:creationId xmlns:a16="http://schemas.microsoft.com/office/drawing/2014/main" id="{14EA1B30-ABF7-487F-F2D4-37B449FBFC3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5" name="Google Shape;2137;p37">
                <a:extLst>
                  <a:ext uri="{FF2B5EF4-FFF2-40B4-BE49-F238E27FC236}">
                    <a16:creationId xmlns:a16="http://schemas.microsoft.com/office/drawing/2014/main" id="{706EE858-D5E7-79AD-0740-C5DE8FF2F437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6" name="Google Shape;2141;p37">
            <a:extLst>
              <a:ext uri="{FF2B5EF4-FFF2-40B4-BE49-F238E27FC236}">
                <a16:creationId xmlns:a16="http://schemas.microsoft.com/office/drawing/2014/main" id="{75EAE829-E27C-AAE8-AF18-B8C393246468}"/>
              </a:ext>
            </a:extLst>
          </p:cNvPr>
          <p:cNvSpPr txBox="1">
            <a:spLocks/>
          </p:cNvSpPr>
          <p:nvPr/>
        </p:nvSpPr>
        <p:spPr>
          <a:xfrm>
            <a:off x="1271016" y="101044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IN" dirty="0"/>
              <a:t>Smart Resume Shortlisting</a:t>
            </a: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486713" y="27454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" name="Google Shape;2147;p37">
            <a:extLst>
              <a:ext uri="{FF2B5EF4-FFF2-40B4-BE49-F238E27FC236}">
                <a16:creationId xmlns:a16="http://schemas.microsoft.com/office/drawing/2014/main" id="{59E6B0F7-573A-2F51-5FEA-CF1E7315704B}"/>
              </a:ext>
            </a:extLst>
          </p:cNvPr>
          <p:cNvSpPr txBox="1">
            <a:spLocks/>
          </p:cNvSpPr>
          <p:nvPr/>
        </p:nvSpPr>
        <p:spPr>
          <a:xfrm>
            <a:off x="486713" y="356440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8" name="Google Shape;2147;p37">
            <a:extLst>
              <a:ext uri="{FF2B5EF4-FFF2-40B4-BE49-F238E27FC236}">
                <a16:creationId xmlns:a16="http://schemas.microsoft.com/office/drawing/2014/main" id="{F4D27119-AD5D-B0DE-BF47-EACC85852A62}"/>
              </a:ext>
            </a:extLst>
          </p:cNvPr>
          <p:cNvSpPr txBox="1">
            <a:spLocks/>
          </p:cNvSpPr>
          <p:nvPr/>
        </p:nvSpPr>
        <p:spPr>
          <a:xfrm>
            <a:off x="502400" y="443942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251" name="Google Shape;2143;p37">
            <a:extLst>
              <a:ext uri="{FF2B5EF4-FFF2-40B4-BE49-F238E27FC236}">
                <a16:creationId xmlns:a16="http://schemas.microsoft.com/office/drawing/2014/main" id="{53FDD15E-0C0D-AA07-18DE-1545425C6B7E}"/>
              </a:ext>
            </a:extLst>
          </p:cNvPr>
          <p:cNvSpPr txBox="1">
            <a:spLocks/>
          </p:cNvSpPr>
          <p:nvPr/>
        </p:nvSpPr>
        <p:spPr>
          <a:xfrm>
            <a:off x="1271016" y="337240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IN" dirty="0"/>
              <a:t>The “Explainable AI” Decision</a:t>
            </a:r>
            <a:endParaRPr lang="en-US" sz="1800" dirty="0">
              <a:solidFill>
                <a:srgbClr val="00B0F0"/>
              </a:solidFill>
              <a:latin typeface="Noto Serif JP Black" panose="02020200000000000000" pitchFamily="18" charset="-128"/>
              <a:ea typeface="Noto Serif JP Black" panose="02020200000000000000" pitchFamily="18" charset="-128"/>
            </a:endParaRPr>
          </a:p>
          <a:p>
            <a:pPr>
              <a:lnSpc>
                <a:spcPct val="115000"/>
              </a:lnSpc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0">
            <a:extLst>
              <a:ext uri="{FF2B5EF4-FFF2-40B4-BE49-F238E27FC236}">
                <a16:creationId xmlns:a16="http://schemas.microsoft.com/office/drawing/2014/main" id="{4B752BFD-22C7-2BFC-0E5A-7D139E56C64B}"/>
              </a:ext>
            </a:extLst>
          </p:cNvPr>
          <p:cNvSpPr/>
          <p:nvPr/>
        </p:nvSpPr>
        <p:spPr>
          <a:xfrm>
            <a:off x="1121126" y="609494"/>
            <a:ext cx="7489031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  <a:buClrTx/>
              <a:buFontTx/>
              <a:buNone/>
            </a:pPr>
            <a:r>
              <a:rPr lang="en-US" sz="2000" b="1" kern="1200" dirty="0">
                <a:solidFill>
                  <a:schemeClr val="accent1">
                    <a:lumMod val="75000"/>
                  </a:schemeClr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The Problem &amp; Our Solution: Beyond Black Boxes</a:t>
            </a:r>
            <a:endParaRPr lang="en-US" sz="2000" kern="1200" dirty="0">
              <a:solidFill>
                <a:schemeClr val="accent1">
                  <a:lumMod val="75000"/>
                </a:schemeClr>
              </a:solidFill>
              <a:latin typeface="Noto Serif JP Black" panose="02020200000000000000" pitchFamily="18" charset="-128"/>
              <a:ea typeface="Noto Serif JP Black" panose="02020200000000000000" pitchFamily="18" charset="-128"/>
              <a:cs typeface="+mn-cs"/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367BF551-0194-F17A-43E2-3628213319D2}"/>
              </a:ext>
            </a:extLst>
          </p:cNvPr>
          <p:cNvSpPr/>
          <p:nvPr/>
        </p:nvSpPr>
        <p:spPr>
          <a:xfrm>
            <a:off x="1143986" y="1489069"/>
            <a:ext cx="6253195" cy="1415772"/>
          </a:xfrm>
          <a:prstGeom prst="roundRect">
            <a:avLst>
              <a:gd name="adj" fmla="val 775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pPr>
              <a:buClrTx/>
              <a:buFontTx/>
              <a:buNone/>
            </a:pPr>
            <a:endParaRPr lang="en-IN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87645C16-C835-5422-44E2-B5C526BDAF5C}"/>
              </a:ext>
            </a:extLst>
          </p:cNvPr>
          <p:cNvSpPr/>
          <p:nvPr/>
        </p:nvSpPr>
        <p:spPr>
          <a:xfrm>
            <a:off x="1121126" y="1489069"/>
            <a:ext cx="91440" cy="1415772"/>
          </a:xfrm>
          <a:prstGeom prst="roundRect">
            <a:avLst>
              <a:gd name="adj" fmla="val 72930"/>
            </a:avLst>
          </a:prstGeom>
          <a:solidFill>
            <a:srgbClr val="007EBD"/>
          </a:solidFill>
          <a:ln/>
        </p:spPr>
        <p:txBody>
          <a:bodyPr/>
          <a:lstStyle/>
          <a:p>
            <a:pPr>
              <a:buClrTx/>
              <a:buFontTx/>
              <a:buNone/>
            </a:pPr>
            <a:endParaRPr lang="en-IN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8AB4EF2F-CA31-088C-FA91-01A26272999D}"/>
              </a:ext>
            </a:extLst>
          </p:cNvPr>
          <p:cNvSpPr/>
          <p:nvPr/>
        </p:nvSpPr>
        <p:spPr>
          <a:xfrm>
            <a:off x="1394136" y="1670639"/>
            <a:ext cx="3814524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  <a:buClrTx/>
              <a:buFontTx/>
              <a:buNone/>
            </a:pPr>
            <a:r>
              <a:rPr lang="en-US" b="1" kern="1200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The Problem: Broken Traditional Hiring</a:t>
            </a:r>
            <a:endParaRPr lang="en-US" kern="1200" dirty="0">
              <a:solidFill>
                <a:prstClr val="black"/>
              </a:solidFill>
              <a:latin typeface="Noto Serif JP" panose="02020200000000000000" pitchFamily="18" charset="-128"/>
              <a:ea typeface="Noto Serif JP" panose="02020200000000000000" pitchFamily="18" charset="-128"/>
              <a:cs typeface="+mn-cs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8D3DFF6B-A779-29C0-1FD4-79593742606B}"/>
              </a:ext>
            </a:extLst>
          </p:cNvPr>
          <p:cNvSpPr/>
          <p:nvPr/>
        </p:nvSpPr>
        <p:spPr>
          <a:xfrm>
            <a:off x="1394136" y="1997704"/>
            <a:ext cx="71247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ClrTx/>
              <a:buSzPct val="100000"/>
              <a:buFontTx/>
              <a:buChar char="•"/>
            </a:pPr>
            <a:r>
              <a:rPr lang="en-US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Resume parsing: Limited to keywords, lacking depth.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2A22FAA7-BEBA-C565-B396-AE27CC87AD00}"/>
              </a:ext>
            </a:extLst>
          </p:cNvPr>
          <p:cNvSpPr/>
          <p:nvPr/>
        </p:nvSpPr>
        <p:spPr>
          <a:xfrm>
            <a:off x="1394136" y="2252498"/>
            <a:ext cx="71247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ClrTx/>
              <a:buSzPct val="100000"/>
              <a:buFontTx/>
              <a:buChar char="•"/>
            </a:pPr>
            <a:r>
              <a:rPr lang="en-US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tests: Susceptible to cheating, not truly evaluative.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4A96BAF-A0F8-B41D-FAB3-E4350E63F4D8}"/>
              </a:ext>
            </a:extLst>
          </p:cNvPr>
          <p:cNvSpPr/>
          <p:nvPr/>
        </p:nvSpPr>
        <p:spPr>
          <a:xfrm>
            <a:off x="1394136" y="2507291"/>
            <a:ext cx="71247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ClrTx/>
              <a:buSzPct val="100000"/>
              <a:buFontTx/>
              <a:buChar char="•"/>
            </a:pPr>
            <a:r>
              <a:rPr lang="en-US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tools: "Black boxes" providing scores without explanations.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2D9DC756-5377-05BB-0C37-CD246664E8CF}"/>
              </a:ext>
            </a:extLst>
          </p:cNvPr>
          <p:cNvSpPr/>
          <p:nvPr/>
        </p:nvSpPr>
        <p:spPr>
          <a:xfrm>
            <a:off x="1143986" y="3015925"/>
            <a:ext cx="6253195" cy="1415771"/>
          </a:xfrm>
          <a:prstGeom prst="roundRect">
            <a:avLst>
              <a:gd name="adj" fmla="val 775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pPr>
              <a:buClrTx/>
              <a:buFontTx/>
              <a:buNone/>
            </a:pPr>
            <a:endParaRPr lang="en-IN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 8">
            <a:extLst>
              <a:ext uri="{FF2B5EF4-FFF2-40B4-BE49-F238E27FC236}">
                <a16:creationId xmlns:a16="http://schemas.microsoft.com/office/drawing/2014/main" id="{7437F20F-DB70-C7BD-76BC-001C998DA5B2}"/>
              </a:ext>
            </a:extLst>
          </p:cNvPr>
          <p:cNvSpPr/>
          <p:nvPr/>
        </p:nvSpPr>
        <p:spPr>
          <a:xfrm>
            <a:off x="1121126" y="3015926"/>
            <a:ext cx="91440" cy="1415772"/>
          </a:xfrm>
          <a:prstGeom prst="roundRect">
            <a:avLst>
              <a:gd name="adj" fmla="val 72930"/>
            </a:avLst>
          </a:prstGeom>
          <a:solidFill>
            <a:srgbClr val="007EBD"/>
          </a:solidFill>
          <a:ln/>
        </p:spPr>
        <p:txBody>
          <a:bodyPr/>
          <a:lstStyle/>
          <a:p>
            <a:pPr>
              <a:buClrTx/>
              <a:buFontTx/>
              <a:buNone/>
            </a:pPr>
            <a:endParaRPr lang="en-IN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343D4C3D-2FA9-AA89-1889-7907AADD87C7}"/>
              </a:ext>
            </a:extLst>
          </p:cNvPr>
          <p:cNvSpPr/>
          <p:nvPr/>
        </p:nvSpPr>
        <p:spPr>
          <a:xfrm>
            <a:off x="1394136" y="3197497"/>
            <a:ext cx="392144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  <a:buClrTx/>
              <a:buFontTx/>
              <a:buNone/>
            </a:pPr>
            <a:r>
              <a:rPr lang="en-US" b="1" kern="1200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Our Solution: Explainable &amp; Multi-Modal</a:t>
            </a:r>
            <a:endParaRPr lang="en-US" kern="1200" dirty="0">
              <a:solidFill>
                <a:prstClr val="black"/>
              </a:solidFill>
              <a:latin typeface="Noto Serif JP" panose="02020200000000000000" pitchFamily="18" charset="-128"/>
              <a:ea typeface="Noto Serif JP" panose="02020200000000000000" pitchFamily="18" charset="-128"/>
              <a:cs typeface="+mn-cs"/>
            </a:endParaRPr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0A8DEAF5-8F54-CB0C-5854-6AB203976681}"/>
              </a:ext>
            </a:extLst>
          </p:cNvPr>
          <p:cNvSpPr/>
          <p:nvPr/>
        </p:nvSpPr>
        <p:spPr>
          <a:xfrm>
            <a:off x="1394136" y="3524561"/>
            <a:ext cx="71247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ClrTx/>
              <a:buSzPct val="100000"/>
              <a:buFontTx/>
              <a:buChar char="•"/>
            </a:pPr>
            <a:r>
              <a:rPr lang="en-US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Evaluates candidates like a human, scales like software.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D21817BC-63D9-84F1-4E82-CCC93E923696}"/>
              </a:ext>
            </a:extLst>
          </p:cNvPr>
          <p:cNvSpPr/>
          <p:nvPr/>
        </p:nvSpPr>
        <p:spPr>
          <a:xfrm>
            <a:off x="1394136" y="3779355"/>
            <a:ext cx="71247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ClrTx/>
              <a:buSzPct val="100000"/>
              <a:buFontTx/>
              <a:buChar char="•"/>
            </a:pPr>
            <a:r>
              <a:rPr lang="en-US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Deterministically Guided AI Architecture.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79538A26-1B95-7727-9E55-7AD15F2D2DD7}"/>
              </a:ext>
            </a:extLst>
          </p:cNvPr>
          <p:cNvSpPr/>
          <p:nvPr/>
        </p:nvSpPr>
        <p:spPr>
          <a:xfrm>
            <a:off x="1394136" y="4034149"/>
            <a:ext cx="71247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ClrTx/>
              <a:buSzPct val="100000"/>
              <a:buFontTx/>
              <a:buChar char="•"/>
            </a:pPr>
            <a:r>
              <a:rPr lang="en-US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 logic drives scoring, AI provides transparent explanations.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2DB4DD-457F-1A09-FB9E-89AEB409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57761" y="3173658"/>
            <a:ext cx="2495898" cy="1476581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1DC8783B-784F-FCC4-3C1A-4D4F8DF24240}"/>
              </a:ext>
            </a:extLst>
          </p:cNvPr>
          <p:cNvSpPr/>
          <p:nvPr/>
        </p:nvSpPr>
        <p:spPr>
          <a:xfrm>
            <a:off x="1208483" y="3445223"/>
            <a:ext cx="6563489" cy="1476181"/>
          </a:xfrm>
          <a:prstGeom prst="roundRect">
            <a:avLst>
              <a:gd name="adj" fmla="val 7750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Tx/>
              <a:buFontTx/>
              <a:buNone/>
            </a:pPr>
            <a:endParaRPr lang="en-IN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6B307A42-DD42-913A-11F1-51257160A679}"/>
              </a:ext>
            </a:extLst>
          </p:cNvPr>
          <p:cNvSpPr/>
          <p:nvPr/>
        </p:nvSpPr>
        <p:spPr>
          <a:xfrm>
            <a:off x="1198156" y="1926869"/>
            <a:ext cx="6563489" cy="1415772"/>
          </a:xfrm>
          <a:prstGeom prst="roundRect">
            <a:avLst>
              <a:gd name="adj" fmla="val 7750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buClrTx/>
              <a:buFontTx/>
              <a:buNone/>
            </a:pPr>
            <a:endParaRPr lang="en-IN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1865498" y="4443"/>
            <a:ext cx="5464570" cy="738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4450"/>
              </a:lnSpc>
              <a:buClrTx/>
            </a:pPr>
            <a:r>
              <a:rPr lang="en-US" b="1" kern="1200" dirty="0">
                <a:solidFill>
                  <a:schemeClr val="accent1">
                    <a:lumMod val="75000"/>
                  </a:schemeClr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The Gatekeeper: </a:t>
            </a:r>
            <a:br>
              <a:rPr lang="en-US" b="1" kern="1200" dirty="0">
                <a:solidFill>
                  <a:schemeClr val="accent1">
                    <a:lumMod val="75000"/>
                  </a:schemeClr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</a:br>
            <a:r>
              <a:rPr lang="en-US" b="1" kern="1200" dirty="0">
                <a:solidFill>
                  <a:schemeClr val="accent1">
                    <a:lumMod val="75000"/>
                  </a:schemeClr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Smart Resume Shortlisting</a:t>
            </a:r>
            <a:endParaRPr lang="en-US" kern="1200" dirty="0">
              <a:solidFill>
                <a:schemeClr val="accent1">
                  <a:lumMod val="75000"/>
                </a:schemeClr>
              </a:solidFill>
              <a:latin typeface="Noto Serif JP Black" panose="02020200000000000000" pitchFamily="18" charset="-128"/>
              <a:ea typeface="Noto Serif JP Black" panose="02020200000000000000" pitchFamily="18" charset="-128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11CE38B-50B3-0F32-F3D7-3C7580ED1355}"/>
              </a:ext>
            </a:extLst>
          </p:cNvPr>
          <p:cNvSpPr/>
          <p:nvPr/>
        </p:nvSpPr>
        <p:spPr>
          <a:xfrm>
            <a:off x="514202" y="1375978"/>
            <a:ext cx="8321335" cy="408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  <a:buClrTx/>
              <a:buFontTx/>
              <a:buNone/>
            </a:pPr>
            <a: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moves "Beyond Keyword Matching" by employing Structured Entity Extraction to intelligently process resumes.</a:t>
            </a:r>
            <a:endParaRPr lang="en-US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130A14E1-A0B2-319C-3836-EF80E1993B2F}"/>
              </a:ext>
            </a:extLst>
          </p:cNvPr>
          <p:cNvSpPr/>
          <p:nvPr/>
        </p:nvSpPr>
        <p:spPr>
          <a:xfrm>
            <a:off x="3775152" y="1918606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buClrTx/>
              <a:buFontTx/>
              <a:buNone/>
            </a:pPr>
            <a:r>
              <a:rPr lang="en-US" sz="1600" b="1" kern="1200" dirty="0">
                <a:latin typeface="+mn-lt"/>
                <a:ea typeface="Petrona Bold" pitchFamily="34" charset="-122"/>
                <a:cs typeface="Petrona Bold" pitchFamily="34" charset="-120"/>
              </a:rPr>
              <a:t>How It Works</a:t>
            </a:r>
            <a:endParaRPr lang="en-US" sz="16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C79B55FF-2FBF-FFDF-1086-49F3A5315DD4}"/>
              </a:ext>
            </a:extLst>
          </p:cNvPr>
          <p:cNvSpPr/>
          <p:nvPr/>
        </p:nvSpPr>
        <p:spPr>
          <a:xfrm>
            <a:off x="1372027" y="2240211"/>
            <a:ext cx="6295392" cy="102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ClrTx/>
              <a:buSzPct val="100000"/>
              <a:buFontTx/>
              <a:buChar char="•"/>
            </a:pPr>
            <a:r>
              <a:rPr lang="en-US" sz="1200" b="1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Input:</a:t>
            </a:r>
            <a: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Raw PDF/Docx upload.</a:t>
            </a:r>
          </a:p>
          <a:p>
            <a:pPr marL="342900" indent="-342900">
              <a:lnSpc>
                <a:spcPct val="150000"/>
              </a:lnSpc>
              <a:buClrTx/>
              <a:buSzPct val="100000"/>
              <a:buFontTx/>
              <a:buChar char="•"/>
            </a:pPr>
            <a:r>
              <a:rPr lang="en-US" sz="1200" b="1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Engine:</a:t>
            </a:r>
            <a: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Llama-3-8B (via </a:t>
            </a:r>
            <a:r>
              <a:rPr lang="en-US" sz="1200" kern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Groq</a:t>
            </a:r>
            <a: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performs intelligent </a:t>
            </a:r>
            <a:r>
              <a:rPr lang="en-US" sz="1200" i="1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extraction</a:t>
            </a:r>
            <a: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b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just summarization, pulling Skills, Experience, and Projects into a strict JSON format.</a:t>
            </a:r>
            <a:endParaRPr lang="en-US" sz="1200" kern="12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150000"/>
              </a:lnSpc>
              <a:buClrTx/>
              <a:buSzPct val="100000"/>
            </a:pPr>
            <a:endParaRPr lang="en-US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E2A2692D-4E63-1869-009C-2699E6F8746D}"/>
              </a:ext>
            </a:extLst>
          </p:cNvPr>
          <p:cNvSpPr/>
          <p:nvPr/>
        </p:nvSpPr>
        <p:spPr>
          <a:xfrm>
            <a:off x="3543263" y="3415739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buClrTx/>
              <a:buFontTx/>
              <a:buNone/>
            </a:pPr>
            <a:r>
              <a:rPr lang="en-US" sz="1600" b="1" kern="1200" dirty="0">
                <a:latin typeface="+mj-lt"/>
                <a:ea typeface="Petrona Bold" pitchFamily="34" charset="-122"/>
                <a:cs typeface="Petrona Bold" pitchFamily="34" charset="-120"/>
              </a:rPr>
              <a:t>The "Secret Sauce</a:t>
            </a:r>
            <a:r>
              <a:rPr lang="en-US" sz="1200" b="1" kern="1200" dirty="0">
                <a:latin typeface="+mj-lt"/>
                <a:ea typeface="Petrona Bold" pitchFamily="34" charset="-122"/>
                <a:cs typeface="Petrona Bold" pitchFamily="34" charset="-120"/>
              </a:rPr>
              <a:t>"</a:t>
            </a:r>
            <a:endParaRPr lang="en-US" sz="1200" kern="1200" dirty="0">
              <a:solidFill>
                <a:prstClr val="black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63384F94-59BC-9116-CC3D-52F8151EDBC4}"/>
              </a:ext>
            </a:extLst>
          </p:cNvPr>
          <p:cNvSpPr/>
          <p:nvPr/>
        </p:nvSpPr>
        <p:spPr>
          <a:xfrm>
            <a:off x="1372027" y="3739004"/>
            <a:ext cx="6295392" cy="10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ClrTx/>
              <a:buSzPct val="100000"/>
              <a:buFontTx/>
              <a:buChar char="•"/>
            </a:pPr>
            <a:r>
              <a:rPr lang="en-US" sz="1200" b="1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Vectorless Logic:</a:t>
            </a:r>
            <a: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Enforces hard constraints (e.g., "Must have 3+ years in Python") directly against extracted JSON data</a:t>
            </a:r>
          </a:p>
          <a:p>
            <a:pPr marL="342900" indent="-342900">
              <a:lnSpc>
                <a:spcPct val="150000"/>
              </a:lnSpc>
              <a:buClrTx/>
              <a:buSzPct val="100000"/>
              <a:buFontTx/>
              <a:buChar char="•"/>
            </a:pPr>
            <a:r>
              <a:rPr lang="en-US" sz="1200" b="1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Feedback:</a:t>
            </a:r>
            <a: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kern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Groq’s</a:t>
            </a:r>
            <a:r>
              <a:rPr lang="en-US" sz="1200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LPU speed delivers "Shortlisted/Rejected" status in &lt;1 second</a:t>
            </a:r>
            <a:endParaRPr lang="en-US" sz="12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0A4C3E15-14C2-937F-EF14-24094584CAEC}"/>
              </a:ext>
            </a:extLst>
          </p:cNvPr>
          <p:cNvSpPr/>
          <p:nvPr/>
        </p:nvSpPr>
        <p:spPr>
          <a:xfrm>
            <a:off x="1682322" y="4578308"/>
            <a:ext cx="6258520" cy="43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ClrTx/>
              <a:buSzPct val="100000"/>
              <a:buFontTx/>
              <a:buChar char="•"/>
            </a:pPr>
            <a:endParaRPr lang="en-US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>
          <a:extLst>
            <a:ext uri="{FF2B5EF4-FFF2-40B4-BE49-F238E27FC236}">
              <a16:creationId xmlns:a16="http://schemas.microsoft.com/office/drawing/2014/main" id="{F9412537-F6E9-3444-0E5A-B9A65F2C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0">
            <a:extLst>
              <a:ext uri="{FF2B5EF4-FFF2-40B4-BE49-F238E27FC236}">
                <a16:creationId xmlns:a16="http://schemas.microsoft.com/office/drawing/2014/main" id="{4D126598-EC55-1B7C-2E69-A6AFB521A898}"/>
              </a:ext>
            </a:extLst>
          </p:cNvPr>
          <p:cNvSpPr/>
          <p:nvPr/>
        </p:nvSpPr>
        <p:spPr>
          <a:xfrm>
            <a:off x="658995" y="266863"/>
            <a:ext cx="8065889" cy="353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81"/>
              </a:lnSpc>
            </a:pPr>
            <a:r>
              <a:rPr lang="en-US" sz="2219" b="1" dirty="0">
                <a:solidFill>
                  <a:schemeClr val="accent1">
                    <a:lumMod val="75000"/>
                  </a:schemeClr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Multi-Modal Assessment Engine: </a:t>
            </a:r>
          </a:p>
          <a:p>
            <a:pPr algn="ctr">
              <a:lnSpc>
                <a:spcPts val="2781"/>
              </a:lnSpc>
            </a:pPr>
            <a:r>
              <a:rPr lang="en-US" sz="2219" b="1" dirty="0">
                <a:solidFill>
                  <a:schemeClr val="accent1">
                    <a:lumMod val="75000"/>
                  </a:schemeClr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Testing the Whole Candidate</a:t>
            </a:r>
            <a:endParaRPr lang="en-US" sz="2219" dirty="0">
              <a:solidFill>
                <a:schemeClr val="accent1">
                  <a:lumMod val="75000"/>
                </a:schemeClr>
              </a:solidFill>
              <a:latin typeface="Noto Serif JP Black" panose="02020200000000000000" pitchFamily="18" charset="-128"/>
              <a:ea typeface="Noto Serif JP Black" panose="02020200000000000000" pitchFamily="18" charset="-128"/>
            </a:endParaRPr>
          </a:p>
        </p:txBody>
      </p:sp>
      <p:sp>
        <p:nvSpPr>
          <p:cNvPr id="39" name="Text 1">
            <a:extLst>
              <a:ext uri="{FF2B5EF4-FFF2-40B4-BE49-F238E27FC236}">
                <a16:creationId xmlns:a16="http://schemas.microsoft.com/office/drawing/2014/main" id="{2169A7DA-CE9B-6B3E-950F-E7B1A9D01DD0}"/>
              </a:ext>
            </a:extLst>
          </p:cNvPr>
          <p:cNvSpPr/>
          <p:nvPr/>
        </p:nvSpPr>
        <p:spPr>
          <a:xfrm>
            <a:off x="573121" y="1153395"/>
            <a:ext cx="8151763" cy="630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test the whole candidate, not just syntax, through a unified Single Page Application (SPA) built on React/Next.js. This comprehensive approach prevents candidates from gaming the system by correlating data across four distinct testing dimensions.</a:t>
            </a:r>
            <a:endParaRPr lang="en-US" sz="1031" dirty="0"/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571C2FD4-70CB-2B0F-8D5F-787D9038E52C}"/>
              </a:ext>
            </a:extLst>
          </p:cNvPr>
          <p:cNvSpPr/>
          <p:nvPr/>
        </p:nvSpPr>
        <p:spPr>
          <a:xfrm>
            <a:off x="1324182" y="2195787"/>
            <a:ext cx="1767632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719"/>
              </a:lnSpc>
            </a:pPr>
            <a:r>
              <a:rPr lang="en-US" sz="1375" b="1" dirty="0">
                <a:solidFill>
                  <a:schemeClr val="accent5">
                    <a:lumMod val="75000"/>
                  </a:schemeClr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Scenario MCQs</a:t>
            </a:r>
            <a:endParaRPr lang="en-US" sz="1375" dirty="0">
              <a:solidFill>
                <a:schemeClr val="accent5">
                  <a:lumMod val="75000"/>
                </a:schemeClr>
              </a:solidFill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7A935803-47F1-347B-236A-DEAA41510C3C}"/>
              </a:ext>
            </a:extLst>
          </p:cNvPr>
          <p:cNvSpPr/>
          <p:nvPr/>
        </p:nvSpPr>
        <p:spPr>
          <a:xfrm>
            <a:off x="573121" y="2493369"/>
            <a:ext cx="2518693" cy="42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625"/>
              </a:lnSpc>
            </a:pP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AI-generated situational questions to gauge decision-making.</a:t>
            </a:r>
            <a:endParaRPr lang="en-US" sz="1031" dirty="0"/>
          </a:p>
        </p:txBody>
      </p:sp>
      <p:pic>
        <p:nvPicPr>
          <p:cNvPr id="42" name="Image 0" descr="preencoded.png">
            <a:extLst>
              <a:ext uri="{FF2B5EF4-FFF2-40B4-BE49-F238E27FC236}">
                <a16:creationId xmlns:a16="http://schemas.microsoft.com/office/drawing/2014/main" id="{84E7F4B2-D5C2-3ECE-244F-333F4B2C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74" y="1927525"/>
            <a:ext cx="2710458" cy="2710458"/>
          </a:xfrm>
          <a:prstGeom prst="rect">
            <a:avLst/>
          </a:prstGeom>
        </p:spPr>
      </p:pic>
      <p:pic>
        <p:nvPicPr>
          <p:cNvPr id="43" name="Image 1" descr="preencoded.png">
            <a:extLst>
              <a:ext uri="{FF2B5EF4-FFF2-40B4-BE49-F238E27FC236}">
                <a16:creationId xmlns:a16="http://schemas.microsoft.com/office/drawing/2014/main" id="{DA356A0C-F6DB-17D0-F90C-CA03E858A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2716" y="2405709"/>
            <a:ext cx="201513" cy="201513"/>
          </a:xfrm>
          <a:prstGeom prst="rect">
            <a:avLst/>
          </a:prstGeom>
        </p:spPr>
      </p:pic>
      <p:sp>
        <p:nvSpPr>
          <p:cNvPr id="44" name="Text 4">
            <a:extLst>
              <a:ext uri="{FF2B5EF4-FFF2-40B4-BE49-F238E27FC236}">
                <a16:creationId xmlns:a16="http://schemas.microsoft.com/office/drawing/2014/main" id="{D6F2CCAE-26DC-CA7D-61D3-15AC10C3EADD}"/>
              </a:ext>
            </a:extLst>
          </p:cNvPr>
          <p:cNvSpPr/>
          <p:nvPr/>
        </p:nvSpPr>
        <p:spPr>
          <a:xfrm>
            <a:off x="6206191" y="2090715"/>
            <a:ext cx="1767632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chemeClr val="accent5">
                    <a:lumMod val="75000"/>
                  </a:schemeClr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Psychometric Sliders</a:t>
            </a:r>
            <a:endParaRPr lang="en-US" sz="1375" dirty="0">
              <a:solidFill>
                <a:schemeClr val="accent5">
                  <a:lumMod val="75000"/>
                </a:schemeClr>
              </a:solidFill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45" name="Text 5">
            <a:extLst>
              <a:ext uri="{FF2B5EF4-FFF2-40B4-BE49-F238E27FC236}">
                <a16:creationId xmlns:a16="http://schemas.microsoft.com/office/drawing/2014/main" id="{984977FF-7564-0D08-1ED5-56E24A0FFE7B}"/>
              </a:ext>
            </a:extLst>
          </p:cNvPr>
          <p:cNvSpPr/>
          <p:nvPr/>
        </p:nvSpPr>
        <p:spPr>
          <a:xfrm>
            <a:off x="6206191" y="2388296"/>
            <a:ext cx="2518693" cy="630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Quantitative inputs for assessing crucial soft skills like independence and collaboration.</a:t>
            </a:r>
            <a:endParaRPr lang="en-US" sz="1031" dirty="0"/>
          </a:p>
        </p:txBody>
      </p:sp>
      <p:pic>
        <p:nvPicPr>
          <p:cNvPr id="46" name="Image 2" descr="preencoded.png">
            <a:extLst>
              <a:ext uri="{FF2B5EF4-FFF2-40B4-BE49-F238E27FC236}">
                <a16:creationId xmlns:a16="http://schemas.microsoft.com/office/drawing/2014/main" id="{1E96E7DE-1255-FF45-6FE3-2044CBE26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774" y="1927525"/>
            <a:ext cx="2710458" cy="2710458"/>
          </a:xfrm>
          <a:prstGeom prst="rect">
            <a:avLst/>
          </a:prstGeom>
        </p:spPr>
      </p:pic>
      <p:pic>
        <p:nvPicPr>
          <p:cNvPr id="47" name="Image 3" descr="preencoded.png">
            <a:extLst>
              <a:ext uri="{FF2B5EF4-FFF2-40B4-BE49-F238E27FC236}">
                <a16:creationId xmlns:a16="http://schemas.microsoft.com/office/drawing/2014/main" id="{6597C5C9-D578-C336-CF75-A2B654647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4384" y="2636393"/>
            <a:ext cx="201513" cy="201513"/>
          </a:xfrm>
          <a:prstGeom prst="rect">
            <a:avLst/>
          </a:prstGeom>
        </p:spPr>
      </p:pic>
      <p:sp>
        <p:nvSpPr>
          <p:cNvPr id="48" name="Text 6">
            <a:extLst>
              <a:ext uri="{FF2B5EF4-FFF2-40B4-BE49-F238E27FC236}">
                <a16:creationId xmlns:a16="http://schemas.microsoft.com/office/drawing/2014/main" id="{CB0661D5-8AC1-B12F-D34C-C12F94EB8587}"/>
              </a:ext>
            </a:extLst>
          </p:cNvPr>
          <p:cNvSpPr/>
          <p:nvPr/>
        </p:nvSpPr>
        <p:spPr>
          <a:xfrm>
            <a:off x="6206191" y="3546923"/>
            <a:ext cx="1767632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chemeClr val="accent5">
                    <a:lumMod val="75000"/>
                  </a:schemeClr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Text Responses</a:t>
            </a:r>
            <a:endParaRPr lang="en-US" sz="1375" dirty="0">
              <a:solidFill>
                <a:schemeClr val="accent5">
                  <a:lumMod val="75000"/>
                </a:schemeClr>
              </a:solidFill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49" name="Text 7">
            <a:extLst>
              <a:ext uri="{FF2B5EF4-FFF2-40B4-BE49-F238E27FC236}">
                <a16:creationId xmlns:a16="http://schemas.microsoft.com/office/drawing/2014/main" id="{1A778450-7843-DA49-F4FC-A7B3639A4B34}"/>
              </a:ext>
            </a:extLst>
          </p:cNvPr>
          <p:cNvSpPr/>
          <p:nvPr/>
        </p:nvSpPr>
        <p:spPr>
          <a:xfrm>
            <a:off x="6206191" y="3844505"/>
            <a:ext cx="2518693" cy="630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Open-ended questions graded on communication clarity and thought process.</a:t>
            </a:r>
            <a:endParaRPr lang="en-US" sz="1031" dirty="0"/>
          </a:p>
        </p:txBody>
      </p:sp>
      <p:pic>
        <p:nvPicPr>
          <p:cNvPr id="50" name="Image 4" descr="preencoded.png">
            <a:extLst>
              <a:ext uri="{FF2B5EF4-FFF2-40B4-BE49-F238E27FC236}">
                <a16:creationId xmlns:a16="http://schemas.microsoft.com/office/drawing/2014/main" id="{A39C1385-FCA9-D113-C2F8-BBE9F49DA1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3774" y="1927525"/>
            <a:ext cx="2710458" cy="2710458"/>
          </a:xfrm>
          <a:prstGeom prst="rect">
            <a:avLst/>
          </a:prstGeom>
        </p:spPr>
      </p:pic>
      <p:pic>
        <p:nvPicPr>
          <p:cNvPr id="51" name="Image 5" descr="preencoded.png">
            <a:extLst>
              <a:ext uri="{FF2B5EF4-FFF2-40B4-BE49-F238E27FC236}">
                <a16:creationId xmlns:a16="http://schemas.microsoft.com/office/drawing/2014/main" id="{17F6A917-4D81-93B9-A316-48C6297C58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3701" y="3958061"/>
            <a:ext cx="201513" cy="201513"/>
          </a:xfrm>
          <a:prstGeom prst="rect">
            <a:avLst/>
          </a:prstGeom>
        </p:spPr>
      </p:pic>
      <p:sp>
        <p:nvSpPr>
          <p:cNvPr id="52" name="Text 8">
            <a:extLst>
              <a:ext uri="{FF2B5EF4-FFF2-40B4-BE49-F238E27FC236}">
                <a16:creationId xmlns:a16="http://schemas.microsoft.com/office/drawing/2014/main" id="{C27324C8-C948-2D47-D223-E88BCD434450}"/>
              </a:ext>
            </a:extLst>
          </p:cNvPr>
          <p:cNvSpPr/>
          <p:nvPr/>
        </p:nvSpPr>
        <p:spPr>
          <a:xfrm>
            <a:off x="1324182" y="3546923"/>
            <a:ext cx="1767632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719"/>
              </a:lnSpc>
            </a:pPr>
            <a:r>
              <a:rPr lang="en-US" sz="1375" b="1" dirty="0">
                <a:solidFill>
                  <a:schemeClr val="accent5">
                    <a:lumMod val="75000"/>
                  </a:schemeClr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Live Coding</a:t>
            </a:r>
            <a:endParaRPr lang="en-US" sz="1375" dirty="0">
              <a:solidFill>
                <a:schemeClr val="accent5">
                  <a:lumMod val="75000"/>
                </a:schemeClr>
              </a:solidFill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53" name="Text 9">
            <a:extLst>
              <a:ext uri="{FF2B5EF4-FFF2-40B4-BE49-F238E27FC236}">
                <a16:creationId xmlns:a16="http://schemas.microsoft.com/office/drawing/2014/main" id="{B355D5F8-82A8-C374-7BAD-FC8B18650919}"/>
              </a:ext>
            </a:extLst>
          </p:cNvPr>
          <p:cNvSpPr/>
          <p:nvPr/>
        </p:nvSpPr>
        <p:spPr>
          <a:xfrm>
            <a:off x="573121" y="3844505"/>
            <a:ext cx="2518693" cy="630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625"/>
              </a:lnSpc>
            </a:pP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coding challenges within a professional IDE environment (detailed next).</a:t>
            </a:r>
            <a:endParaRPr lang="en-US" sz="1031" dirty="0"/>
          </a:p>
        </p:txBody>
      </p:sp>
      <p:pic>
        <p:nvPicPr>
          <p:cNvPr id="54" name="Image 6" descr="preencoded.png">
            <a:extLst>
              <a:ext uri="{FF2B5EF4-FFF2-40B4-BE49-F238E27FC236}">
                <a16:creationId xmlns:a16="http://schemas.microsoft.com/office/drawing/2014/main" id="{250356E4-2916-8024-6B50-0508E313E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3774" y="1927525"/>
            <a:ext cx="2710458" cy="2710458"/>
          </a:xfrm>
          <a:prstGeom prst="rect">
            <a:avLst/>
          </a:prstGeom>
        </p:spPr>
      </p:pic>
      <p:pic>
        <p:nvPicPr>
          <p:cNvPr id="55" name="Image 7" descr="preencoded.png">
            <a:extLst>
              <a:ext uri="{FF2B5EF4-FFF2-40B4-BE49-F238E27FC236}">
                <a16:creationId xmlns:a16="http://schemas.microsoft.com/office/drawing/2014/main" id="{0D17CC6B-2866-1DF1-E184-C3A9FFE200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72032" y="3727377"/>
            <a:ext cx="201513" cy="2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616893"/>
            <a:ext cx="4306491" cy="372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2906"/>
              </a:lnSpc>
              <a:buClrTx/>
            </a:pPr>
            <a:r>
              <a:rPr lang="en-US" sz="2344" b="1" kern="1200" dirty="0">
                <a:solidFill>
                  <a:srgbClr val="00B0F0"/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Deep Dive: The Coding Sandbox</a:t>
            </a:r>
            <a:endParaRPr lang="en-US" sz="2344" kern="1200" dirty="0">
              <a:solidFill>
                <a:srgbClr val="00B0F0"/>
              </a:solidFill>
              <a:latin typeface="Noto Serif JP Black" panose="02020200000000000000" pitchFamily="18" charset="-128"/>
              <a:ea typeface="Noto Serif JP Black" panose="02020200000000000000" pitchFamily="18" charset="-128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496119" y="1201639"/>
            <a:ext cx="4722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781"/>
              </a:lnSpc>
              <a:buClrTx/>
            </a:pPr>
            <a:r>
              <a:rPr lang="en-US" sz="1094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coding sandbox provides a real IDE experience with genuine code execution, eliminating "AI guessing" for accurate assessment.</a:t>
            </a:r>
            <a:endParaRPr lang="en-US" sz="1094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496119" y="1956495"/>
            <a:ext cx="2188443" cy="46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813"/>
              </a:lnSpc>
              <a:buClrTx/>
            </a:pPr>
            <a:r>
              <a:rPr lang="en-US" sz="1438" b="1" kern="1200" dirty="0">
                <a:solidFill>
                  <a:schemeClr val="accent1">
                    <a:lumMod val="75000"/>
                  </a:schemeClr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The Frontend: Monaco Editor</a:t>
            </a:r>
            <a:endParaRPr lang="en-US" sz="1438" kern="1200" dirty="0">
              <a:solidFill>
                <a:schemeClr val="accent1">
                  <a:lumMod val="75000"/>
                </a:schemeClr>
              </a:solidFill>
              <a:latin typeface="Noto Serif JP" panose="02020200000000000000" pitchFamily="18" charset="-128"/>
              <a:ea typeface="Noto Serif JP" panose="02020200000000000000" pitchFamily="18" charset="-128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425761" y="2561902"/>
            <a:ext cx="218844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 defTabSz="571500">
              <a:lnSpc>
                <a:spcPts val="1781"/>
              </a:lnSpc>
              <a:buClrTx/>
              <a:buSzPct val="100000"/>
              <a:buFontTx/>
              <a:buChar char="•"/>
            </a:pPr>
            <a:r>
              <a:rPr lang="en-US" sz="1094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Embedded </a:t>
            </a:r>
            <a:r>
              <a:rPr lang="en-US" sz="1094" b="1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Monaco Editor</a:t>
            </a:r>
            <a:r>
              <a:rPr lang="en-US" sz="1094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(VS Code engine).</a:t>
            </a:r>
            <a:endParaRPr lang="en-US" sz="1094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390582" y="3155849"/>
            <a:ext cx="2188443" cy="1134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 defTabSz="571500">
              <a:lnSpc>
                <a:spcPts val="1781"/>
              </a:lnSpc>
              <a:buClrTx/>
              <a:buSzPct val="100000"/>
              <a:buFontTx/>
              <a:buChar char="•"/>
            </a:pPr>
            <a:r>
              <a:rPr lang="en-US" sz="1094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Candidates benefit from syntax highlighting, auto-complete, and a professional, familiar environment.</a:t>
            </a:r>
            <a:endParaRPr lang="en-US" sz="1094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3035201" y="1956495"/>
            <a:ext cx="2188443" cy="46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813"/>
              </a:lnSpc>
              <a:buClrTx/>
            </a:pPr>
            <a:r>
              <a:rPr lang="en-US" sz="1438" b="1" kern="1200" dirty="0">
                <a:solidFill>
                  <a:schemeClr val="accent1">
                    <a:lumMod val="75000"/>
                  </a:schemeClr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The Backend: Judge0 / Piston</a:t>
            </a:r>
            <a:endParaRPr lang="en-US" sz="1438" kern="1200" dirty="0">
              <a:solidFill>
                <a:schemeClr val="accent1">
                  <a:lumMod val="75000"/>
                </a:schemeClr>
              </a:solidFill>
              <a:latin typeface="Noto Serif JP" panose="02020200000000000000" pitchFamily="18" charset="-128"/>
              <a:ea typeface="Noto Serif JP" panose="02020200000000000000" pitchFamily="18" charset="-128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3035201" y="2487396"/>
            <a:ext cx="218844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 defTabSz="571500">
              <a:lnSpc>
                <a:spcPts val="1781"/>
              </a:lnSpc>
              <a:buClrTx/>
              <a:buSzPct val="100000"/>
              <a:buFontTx/>
              <a:buChar char="•"/>
            </a:pPr>
            <a:r>
              <a:rPr lang="en-US" sz="1094" b="1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"AI Guessing":</a:t>
            </a:r>
            <a:r>
              <a:rPr lang="en-US" sz="1094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Code is sent to a secure sandbox (Judge0/Piston API).</a:t>
            </a:r>
            <a:endParaRPr lang="en-US" sz="1094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035201" y="3293344"/>
            <a:ext cx="218844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 defTabSz="571500">
              <a:lnSpc>
                <a:spcPts val="1781"/>
              </a:lnSpc>
              <a:buClrTx/>
              <a:buSzPct val="100000"/>
              <a:buFontTx/>
              <a:buChar char="•"/>
            </a:pPr>
            <a:r>
              <a:rPr lang="en-US" sz="1094" b="1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Execution:</a:t>
            </a:r>
            <a:r>
              <a:rPr lang="en-US" sz="1094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Runs against hidden test cases.</a:t>
            </a:r>
            <a:endParaRPr lang="en-US" sz="1094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052791" y="3872477"/>
            <a:ext cx="218844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 defTabSz="571500">
              <a:lnSpc>
                <a:spcPts val="1781"/>
              </a:lnSpc>
              <a:buClrTx/>
              <a:buSzPct val="100000"/>
              <a:buFontTx/>
              <a:buChar char="•"/>
            </a:pPr>
            <a:r>
              <a:rPr lang="en-US" sz="1094" b="1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r>
              <a:rPr lang="en-US" sz="1094" kern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Purely deterministic Pass/Fail score based on stdout and memory usage.</a:t>
            </a:r>
            <a:endParaRPr lang="en-US" sz="1094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411733"/>
            <a:ext cx="4301654" cy="26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31"/>
              </a:lnSpc>
            </a:pPr>
            <a:r>
              <a:rPr lang="en-US" sz="1625" b="1" dirty="0">
                <a:solidFill>
                  <a:srgbClr val="00B0F0"/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The Integrity Shield: Privacy-First Proctoring</a:t>
            </a:r>
            <a:endParaRPr lang="en-US" sz="1625" dirty="0">
              <a:solidFill>
                <a:srgbClr val="00B0F0"/>
              </a:solidFill>
              <a:latin typeface="Noto Serif JP Black" panose="02020200000000000000" pitchFamily="18" charset="-128"/>
              <a:ea typeface="Noto Serif JP Black" panose="02020200000000000000" pitchFamily="18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3925119" y="776437"/>
            <a:ext cx="4722763" cy="269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63"/>
              </a:lnSpc>
            </a:pPr>
            <a:r>
              <a:rPr lang="en-US" sz="78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innovative proctoring system prioritizes privacy by moving AI from the server to the client, ensuring zero latency and zero cost.</a:t>
            </a:r>
            <a:endParaRPr lang="en-US" sz="781" dirty="0"/>
          </a:p>
        </p:txBody>
      </p:sp>
      <p:sp>
        <p:nvSpPr>
          <p:cNvPr id="5" name="Shape 2"/>
          <p:cNvSpPr/>
          <p:nvPr/>
        </p:nvSpPr>
        <p:spPr>
          <a:xfrm>
            <a:off x="3925119" y="1273373"/>
            <a:ext cx="4722763" cy="700906"/>
          </a:xfrm>
          <a:prstGeom prst="roundRect">
            <a:avLst>
              <a:gd name="adj" fmla="val 9784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6" name="Shape 3"/>
          <p:cNvSpPr/>
          <p:nvPr/>
        </p:nvSpPr>
        <p:spPr>
          <a:xfrm>
            <a:off x="3925119" y="1259086"/>
            <a:ext cx="4722763" cy="57150"/>
          </a:xfrm>
          <a:prstGeom prst="roundRect">
            <a:avLst>
              <a:gd name="adj" fmla="val 7293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7" name="Shape 4"/>
          <p:cNvSpPr/>
          <p:nvPr/>
        </p:nvSpPr>
        <p:spPr>
          <a:xfrm>
            <a:off x="6137672" y="1124546"/>
            <a:ext cx="297656" cy="297656"/>
          </a:xfrm>
          <a:prstGeom prst="roundRect">
            <a:avLst>
              <a:gd name="adj" fmla="val 19200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969" y="1213842"/>
            <a:ext cx="119063" cy="1190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38601" y="1521396"/>
            <a:ext cx="1302469" cy="16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81"/>
              </a:lnSpc>
            </a:pPr>
            <a:r>
              <a:rPr lang="en-US" sz="1000" b="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Client-Side AI</a:t>
            </a:r>
            <a:endParaRPr lang="en-US" sz="1000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038600" y="1725812"/>
            <a:ext cx="4495800" cy="134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63"/>
              </a:lnSpc>
            </a:pPr>
            <a:r>
              <a:rPr lang="en-US" sz="781" b="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Inter" pitchFamily="34" charset="-120"/>
              </a:rPr>
              <a:t>Face-api.js</a:t>
            </a:r>
            <a:r>
              <a:rPr lang="en-US" sz="78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Inter" pitchFamily="34" charset="-120"/>
              </a:rPr>
              <a:t> runs locally in the browser.</a:t>
            </a:r>
            <a:endParaRPr lang="en-US" sz="781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3925119" y="2192536"/>
            <a:ext cx="4722763" cy="700906"/>
          </a:xfrm>
          <a:prstGeom prst="roundRect">
            <a:avLst>
              <a:gd name="adj" fmla="val 9784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12" name="Shape 8"/>
          <p:cNvSpPr/>
          <p:nvPr/>
        </p:nvSpPr>
        <p:spPr>
          <a:xfrm>
            <a:off x="3925119" y="2178249"/>
            <a:ext cx="4722763" cy="57150"/>
          </a:xfrm>
          <a:prstGeom prst="roundRect">
            <a:avLst>
              <a:gd name="adj" fmla="val 7293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13" name="Shape 9"/>
          <p:cNvSpPr/>
          <p:nvPr/>
        </p:nvSpPr>
        <p:spPr>
          <a:xfrm>
            <a:off x="6137672" y="2043708"/>
            <a:ext cx="297656" cy="297656"/>
          </a:xfrm>
          <a:prstGeom prst="roundRect">
            <a:avLst>
              <a:gd name="adj" fmla="val 19200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6969" y="2133004"/>
            <a:ext cx="119063" cy="11906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038601" y="2440558"/>
            <a:ext cx="1302469" cy="16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81"/>
              </a:lnSpc>
            </a:pPr>
            <a:r>
              <a:rPr lang="en-US" sz="1000" b="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Visual Monitoring</a:t>
            </a:r>
            <a:endParaRPr lang="en-US" sz="1000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038600" y="2644974"/>
            <a:ext cx="4495800" cy="134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63"/>
              </a:lnSpc>
            </a:pPr>
            <a:r>
              <a:rPr lang="en-US" sz="78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Inter" pitchFamily="34" charset="-120"/>
              </a:rPr>
              <a:t>Webcam monitors for "No Face" or "Multiple Faces" at 30fps.</a:t>
            </a:r>
            <a:endParaRPr lang="en-US" sz="781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3925119" y="3111698"/>
            <a:ext cx="4722763" cy="700906"/>
          </a:xfrm>
          <a:prstGeom prst="roundRect">
            <a:avLst>
              <a:gd name="adj" fmla="val 9784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18" name="Shape 13"/>
          <p:cNvSpPr/>
          <p:nvPr/>
        </p:nvSpPr>
        <p:spPr>
          <a:xfrm>
            <a:off x="3925119" y="3097411"/>
            <a:ext cx="4722763" cy="57150"/>
          </a:xfrm>
          <a:prstGeom prst="roundRect">
            <a:avLst>
              <a:gd name="adj" fmla="val 7293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19" name="Shape 14"/>
          <p:cNvSpPr/>
          <p:nvPr/>
        </p:nvSpPr>
        <p:spPr>
          <a:xfrm>
            <a:off x="6137672" y="2962871"/>
            <a:ext cx="297656" cy="297656"/>
          </a:xfrm>
          <a:prstGeom prst="roundRect">
            <a:avLst>
              <a:gd name="adj" fmla="val 19200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6969" y="3052167"/>
            <a:ext cx="119063" cy="11906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038600" y="3359721"/>
            <a:ext cx="1485454" cy="16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81"/>
              </a:lnSpc>
            </a:pPr>
            <a:r>
              <a:rPr lang="en-US" sz="1000" b="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Environmental Listeners</a:t>
            </a:r>
            <a:endParaRPr lang="en-US" sz="1000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4038600" y="3564137"/>
            <a:ext cx="4495800" cy="134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63"/>
              </a:lnSpc>
            </a:pPr>
            <a:r>
              <a:rPr lang="en-US" sz="78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Inter" pitchFamily="34" charset="-120"/>
              </a:rPr>
              <a:t>Detects Alt+Tab, Window Blur, and Copy-Paste actions.</a:t>
            </a:r>
            <a:endParaRPr lang="en-US" sz="781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3925119" y="4030861"/>
            <a:ext cx="4722763" cy="700906"/>
          </a:xfrm>
          <a:prstGeom prst="roundRect">
            <a:avLst>
              <a:gd name="adj" fmla="val 9784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24" name="Shape 18"/>
          <p:cNvSpPr/>
          <p:nvPr/>
        </p:nvSpPr>
        <p:spPr>
          <a:xfrm>
            <a:off x="3925119" y="4016574"/>
            <a:ext cx="4722763" cy="57150"/>
          </a:xfrm>
          <a:prstGeom prst="roundRect">
            <a:avLst>
              <a:gd name="adj" fmla="val 7293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sp>
        <p:nvSpPr>
          <p:cNvPr id="25" name="Shape 19"/>
          <p:cNvSpPr/>
          <p:nvPr/>
        </p:nvSpPr>
        <p:spPr>
          <a:xfrm>
            <a:off x="6137672" y="3882033"/>
            <a:ext cx="297656" cy="297656"/>
          </a:xfrm>
          <a:prstGeom prst="roundRect">
            <a:avLst>
              <a:gd name="adj" fmla="val 19200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 sz="875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6969" y="3971330"/>
            <a:ext cx="119063" cy="11906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038601" y="4278883"/>
            <a:ext cx="1302469" cy="16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81"/>
              </a:lnSpc>
            </a:pPr>
            <a:r>
              <a:rPr lang="en-US" sz="1000" b="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Data Privacy</a:t>
            </a:r>
            <a:endParaRPr lang="en-US" sz="1000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4038600" y="4483299"/>
            <a:ext cx="4495800" cy="134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63"/>
              </a:lnSpc>
            </a:pPr>
            <a:r>
              <a:rPr lang="en-US" sz="78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Inter" pitchFamily="34" charset="-120"/>
              </a:rPr>
              <a:t>Video streams never leave the user's laptop; only text logs are sent to our database.</a:t>
            </a:r>
            <a:endParaRPr lang="en-US" sz="781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994258-EC94-CF4F-D3F2-BBD434E1EC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3224" y="4870775"/>
            <a:ext cx="2105319" cy="238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407045"/>
            <a:ext cx="4722763" cy="70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b="1" dirty="0">
                <a:solidFill>
                  <a:srgbClr val="00B0F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Petrona Bold" pitchFamily="34" charset="-120"/>
              </a:rPr>
              <a:t>Dual-Track Assessment: Competence &amp; Character</a:t>
            </a:r>
            <a:endParaRPr lang="en-US" sz="2219" dirty="0">
              <a:solidFill>
                <a:srgbClr val="00B0F0"/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496119" y="1306041"/>
            <a:ext cx="4722763" cy="630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separate technical competence from psychometric profiles, providing a holistic view without blending disparate data into a single, ambiguous score.</a:t>
            </a:r>
            <a:endParaRPr lang="en-US" sz="1031" dirty="0"/>
          </a:p>
        </p:txBody>
      </p:sp>
      <p:sp>
        <p:nvSpPr>
          <p:cNvPr id="5" name="Text 2"/>
          <p:cNvSpPr/>
          <p:nvPr/>
        </p:nvSpPr>
        <p:spPr>
          <a:xfrm>
            <a:off x="496119" y="2208089"/>
            <a:ext cx="2197075" cy="441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chemeClr val="accent5">
                    <a:lumMod val="75000"/>
                  </a:schemeClr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Track 1: Technical (The Hard Score)</a:t>
            </a:r>
            <a:endParaRPr lang="en-US" sz="1375" dirty="0">
              <a:solidFill>
                <a:schemeClr val="accent5">
                  <a:lumMod val="75000"/>
                </a:schemeClr>
              </a:solidFill>
              <a:latin typeface="Noto Serif JP Black" panose="02020200000000000000" pitchFamily="18" charset="-128"/>
              <a:ea typeface="Noto Serif JP Black" panose="02020200000000000000" pitchFamily="18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6119" y="2777728"/>
            <a:ext cx="2197075" cy="42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31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Source:</a:t>
            </a: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Judge0 outputs and MCQ answers.</a:t>
            </a:r>
            <a:endParaRPr lang="en-US" sz="1031" dirty="0"/>
          </a:p>
        </p:txBody>
      </p:sp>
      <p:sp>
        <p:nvSpPr>
          <p:cNvPr id="7" name="Text 4"/>
          <p:cNvSpPr/>
          <p:nvPr/>
        </p:nvSpPr>
        <p:spPr>
          <a:xfrm>
            <a:off x="496119" y="3242593"/>
            <a:ext cx="2197075" cy="42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31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Nature:</a:t>
            </a: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Binary &amp; Objective (0-100%).</a:t>
            </a:r>
            <a:endParaRPr lang="en-US" sz="1031" dirty="0"/>
          </a:p>
        </p:txBody>
      </p:sp>
      <p:sp>
        <p:nvSpPr>
          <p:cNvPr id="8" name="Text 5"/>
          <p:cNvSpPr/>
          <p:nvPr/>
        </p:nvSpPr>
        <p:spPr>
          <a:xfrm>
            <a:off x="496119" y="3707458"/>
            <a:ext cx="2197075" cy="42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31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Insight:</a:t>
            </a: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Measures raw skill and knowledge directly.</a:t>
            </a:r>
            <a:endParaRPr lang="en-US" sz="1031" dirty="0"/>
          </a:p>
        </p:txBody>
      </p:sp>
      <p:sp>
        <p:nvSpPr>
          <p:cNvPr id="9" name="Text 6"/>
          <p:cNvSpPr/>
          <p:nvPr/>
        </p:nvSpPr>
        <p:spPr>
          <a:xfrm>
            <a:off x="3026569" y="2208089"/>
            <a:ext cx="2197075" cy="441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chemeClr val="accent5">
                    <a:lumMod val="75000"/>
                  </a:schemeClr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Petrona Bold" pitchFamily="34" charset="-120"/>
              </a:rPr>
              <a:t>Track 2: Psychometric (The Soft Profile)</a:t>
            </a:r>
            <a:endParaRPr lang="en-US" sz="1375" dirty="0">
              <a:solidFill>
                <a:schemeClr val="accent5">
                  <a:lumMod val="75000"/>
                </a:schemeClr>
              </a:solidFill>
              <a:latin typeface="Noto Sans JP Black" panose="020B0200000000000000" pitchFamily="34" charset="-128"/>
              <a:ea typeface="Noto Sans JP Black" panose="020B0200000000000000" pitchFamily="34" charset="-12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026569" y="2777728"/>
            <a:ext cx="2197075" cy="42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31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Source:</a:t>
            </a: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Slider inputs and scenario decisions.</a:t>
            </a:r>
            <a:endParaRPr lang="en-US" sz="1031" dirty="0"/>
          </a:p>
        </p:txBody>
      </p:sp>
      <p:sp>
        <p:nvSpPr>
          <p:cNvPr id="11" name="Text 8"/>
          <p:cNvSpPr/>
          <p:nvPr/>
        </p:nvSpPr>
        <p:spPr>
          <a:xfrm>
            <a:off x="3026569" y="3242593"/>
            <a:ext cx="2197075" cy="42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31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Mapping:</a:t>
            </a: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Identifies traits like "Resilience" or "Leadership."</a:t>
            </a:r>
            <a:endParaRPr lang="en-US" sz="1031" dirty="0"/>
          </a:p>
        </p:txBody>
      </p:sp>
      <p:sp>
        <p:nvSpPr>
          <p:cNvPr id="12" name="Text 9"/>
          <p:cNvSpPr/>
          <p:nvPr/>
        </p:nvSpPr>
        <p:spPr>
          <a:xfrm>
            <a:off x="3026569" y="3707458"/>
            <a:ext cx="2197075" cy="42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31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Insight:</a:t>
            </a: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Reveals behavioral tendencies and cultural fit.</a:t>
            </a:r>
            <a:endParaRPr lang="en-US" sz="1031" dirty="0"/>
          </a:p>
        </p:txBody>
      </p:sp>
      <p:sp>
        <p:nvSpPr>
          <p:cNvPr id="13" name="Text 10"/>
          <p:cNvSpPr/>
          <p:nvPr/>
        </p:nvSpPr>
        <p:spPr>
          <a:xfrm>
            <a:off x="496119" y="4316239"/>
            <a:ext cx="4722763" cy="42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dual-track approach allows recruiters to see distinct profiles, for example, "High Tech Skill (90%) but Low Collaboration (20%)."</a:t>
            </a:r>
            <a:endParaRPr lang="en-US" sz="103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41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0580" y="386283"/>
            <a:ext cx="4271739" cy="313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en-US" sz="1969" b="1" dirty="0">
                <a:solidFill>
                  <a:srgbClr val="00B0F0"/>
                </a:solidFill>
                <a:latin typeface="Noto Serif JP Black" panose="02020200000000000000" pitchFamily="18" charset="-128"/>
                <a:ea typeface="Noto Serif JP Black" panose="02020200000000000000" pitchFamily="18" charset="-128"/>
                <a:cs typeface="Petrona Bold" pitchFamily="34" charset="-120"/>
              </a:rPr>
              <a:t>The "Explainable AI" Decision Engine</a:t>
            </a:r>
            <a:endParaRPr lang="en-US" sz="1969" dirty="0">
              <a:solidFill>
                <a:srgbClr val="00B0F0"/>
              </a:solidFill>
              <a:latin typeface="Noto Serif JP Black" panose="02020200000000000000" pitchFamily="18" charset="-128"/>
              <a:ea typeface="Noto Serif JP Black" panose="02020200000000000000" pitchFamily="18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3920580" y="851818"/>
            <a:ext cx="4731841" cy="35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9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other tools that offer vague match percentages, our AI justifies its decisions, providing transparent and actionable hiring recommendations.</a:t>
            </a:r>
            <a:endParaRPr lang="en-US" sz="9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580" y="1319138"/>
            <a:ext cx="596949" cy="7163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18955" y="1438499"/>
            <a:ext cx="1567011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1"/>
              </a:lnSpc>
            </a:pPr>
            <a:r>
              <a:rPr lang="en-US" sz="1219" b="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Aggregates Hard Data</a:t>
            </a:r>
            <a:endParaRPr lang="en-US" sz="1219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7" name="Text 3"/>
          <p:cNvSpPr/>
          <p:nvPr/>
        </p:nvSpPr>
        <p:spPr>
          <a:xfrm>
            <a:off x="4618955" y="1695227"/>
            <a:ext cx="4033466" cy="176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9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Gathers objective metrics like code scores and technical test results.</a:t>
            </a:r>
            <a:endParaRPr lang="en-US" sz="93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580" y="2035449"/>
            <a:ext cx="596949" cy="8486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18953" y="2154809"/>
            <a:ext cx="2525261" cy="207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1"/>
              </a:lnSpc>
            </a:pPr>
            <a:r>
              <a:rPr lang="en-US" sz="1219" b="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Aggregates Behavioral Data</a:t>
            </a:r>
            <a:endParaRPr lang="en-US" sz="1219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618955" y="2411537"/>
            <a:ext cx="4033466" cy="35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9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integrity logs, psychometric scores, and soft skill assessments.</a:t>
            </a:r>
            <a:endParaRPr lang="en-US" sz="93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580" y="2884066"/>
            <a:ext cx="596949" cy="8486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618955" y="3003427"/>
            <a:ext cx="1709143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1"/>
              </a:lnSpc>
            </a:pPr>
            <a:r>
              <a:rPr lang="en-US" sz="1219" b="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The Brain: Llama-3-70B/Llama-3-8B</a:t>
            </a:r>
            <a:endParaRPr lang="en-US" sz="1219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13" name="Text 7"/>
          <p:cNvSpPr/>
          <p:nvPr/>
        </p:nvSpPr>
        <p:spPr>
          <a:xfrm>
            <a:off x="4618955" y="3260155"/>
            <a:ext cx="4033466" cy="35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9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Acts as a hiring manager, analyzes specific data, and synthesizes a recommendation.</a:t>
            </a:r>
            <a:endParaRPr lang="en-US" sz="938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580" y="3732684"/>
            <a:ext cx="596949" cy="102520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18955" y="3852044"/>
            <a:ext cx="1796430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1"/>
              </a:lnSpc>
            </a:pPr>
            <a:r>
              <a:rPr lang="en-US" sz="1219" b="1" dirty="0">
                <a:solidFill>
                  <a:srgbClr val="272525"/>
                </a:solidFill>
                <a:latin typeface="Noto Serif JP" panose="02020200000000000000" pitchFamily="18" charset="-128"/>
                <a:ea typeface="Noto Serif JP" panose="02020200000000000000" pitchFamily="18" charset="-128"/>
                <a:cs typeface="Petrona Bold" pitchFamily="34" charset="-120"/>
              </a:rPr>
              <a:t>Human-Readable Output</a:t>
            </a:r>
            <a:endParaRPr lang="en-US" sz="1219" dirty="0">
              <a:latin typeface="Noto Serif JP" panose="02020200000000000000" pitchFamily="18" charset="-128"/>
              <a:ea typeface="Noto Serif JP" panose="02020200000000000000" pitchFamily="18" charset="-128"/>
            </a:endParaRPr>
          </a:p>
        </p:txBody>
      </p:sp>
      <p:sp>
        <p:nvSpPr>
          <p:cNvPr id="16" name="Text 9"/>
          <p:cNvSpPr/>
          <p:nvPr/>
        </p:nvSpPr>
        <p:spPr>
          <a:xfrm>
            <a:off x="4618955" y="4108772"/>
            <a:ext cx="4033466" cy="529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9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clear recommendations: "Recommend Hire. Candidate excelled in Python (90%) but showed 2 minor integrity flags. Strong culture fit for remote work."</a:t>
            </a:r>
            <a:endParaRPr lang="en-US" sz="938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9F829CF-8D83-C024-A6BF-25A741B64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224" y="0"/>
            <a:ext cx="3450703" cy="5143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7FFF959-2C57-E9D8-9D87-19E4581DC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4104" y="4699396"/>
            <a:ext cx="1796430" cy="4319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860</Words>
  <Application>Microsoft Office PowerPoint</Application>
  <PresentationFormat>On-screen Show (16:9)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Barlow Semi Condensed</vt:lpstr>
      <vt:lpstr>Inter</vt:lpstr>
      <vt:lpstr>Noto Serif JP Black</vt:lpstr>
      <vt:lpstr>Calibri</vt:lpstr>
      <vt:lpstr>Aptos</vt:lpstr>
      <vt:lpstr>Noto Sans JP Black</vt:lpstr>
      <vt:lpstr>Fjalla One</vt:lpstr>
      <vt:lpstr>Noto Serif JP</vt:lpstr>
      <vt:lpstr>Barlow Semi Condensed Medium</vt:lpstr>
      <vt:lpstr>Roboto Condensed Light</vt:lpstr>
      <vt:lpstr>Technology Consulting by Slidesgo</vt:lpstr>
      <vt:lpstr>Office Theme</vt:lpstr>
      <vt:lpstr>HR Evaluation system</vt:lpstr>
      <vt:lpstr>Table of Contents</vt:lpstr>
      <vt:lpstr>PowerPoint Presentation</vt:lpstr>
      <vt:lpstr>The Gatekeeper:  Smart Resume Shortlisting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Kaushik Narayan</dc:creator>
  <cp:lastModifiedBy>Kaushik Narayan</cp:lastModifiedBy>
  <cp:revision>4</cp:revision>
  <dcterms:modified xsi:type="dcterms:W3CDTF">2026-01-21T19:49:21Z</dcterms:modified>
</cp:coreProperties>
</file>